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74" r:id="rId4"/>
    <p:sldId id="258" r:id="rId5"/>
    <p:sldId id="259" r:id="rId6"/>
    <p:sldId id="260" r:id="rId7"/>
    <p:sldId id="261" r:id="rId8"/>
    <p:sldId id="269" r:id="rId9"/>
    <p:sldId id="275" r:id="rId10"/>
    <p:sldId id="282" r:id="rId11"/>
    <p:sldId id="284" r:id="rId12"/>
    <p:sldId id="283" r:id="rId13"/>
    <p:sldId id="262" r:id="rId14"/>
    <p:sldId id="285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CE0304-F276-C240-899C-D89CE981F134}" v="47" dt="2021-05-04T23:22:28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5:10.976"/>
    </inkml:context>
    <inkml:brush xml:id="br0">
      <inkml:brushProperty name="width" value="0.6" units="cm"/>
      <inkml:brushProperty name="height" value="0.6" units="cm"/>
      <inkml:brushProperty name="color" value="#FFFFFF"/>
    </inkml:brush>
  </inkml:definitions>
  <inkml:trace contextRef="#ctx0" brushRef="#br0">3024 106 7855,'-23'0'327,"-14"0"1,13 0 0,-18-3 163,0-4 1,5-2-165,-5-5 1,5-2 0,-12 9-263,4 2 1,1-4 28,-5 2 0,5 0 1,-5 7-22,4 0 1,8 0-49,-5 0 1,5 0 111,-12 0 1,5 0-10,2 0 1,7 0-29,0 0 0,14 0-28,-7 0 0,7 0-23,-14 0 1,14 0-97,-7 0 1,7 0 27,-14 0 1,0 0 51,-7 0 1,0 0 35,0 0 0,0-2 3,0-5 0,0 4-11,0-4-63,9 5 1,-7 11 45,5 5 0,3 3 21,-3-3 1,7-5 43,-7-9 0,7 0-63,-7 0 1,14 2 14,-7 5-106,9-5 1,-14 8 18,5-10 0,10 0-36,-10 0 1,7 0 52,-14 0 1,0 0 11,-7 0 0,0 0-11,0 0 0,7 0 126,0 0 1,14 0-78,-7 0 0,14 0-27,-14 0 0,14 0-69,-14 0 1,7 0 23,-14 0 0,0 2 56,-7 5 1,0-5 60,0 5 0,7-4 32,0-3-51,9 0-125,-4 0-28,-1 0 6,8 0 140,-17 9 14,8-7-74,-1 8 0,5 1-27,14 10 0,7 17-77,14 11 0,7 0-96,14-7 0,0 0 55,14 0 1,-5-10 0,12-6 105,-4-10 1,-3 1-1,0-10 29,0-3 0,7 6 0,0-1 1,-3 0 187,-1 1 0,-3-3 0,0-5 0,0 3-97,0 2 0,0 0 0,0-7-58,0 0 1,7 0 0,0-3-16,-3-4 1,6-2-1,-1-10-4,3-2 1,-8 12 0,3-10 5,-4 8 1,4 1-1,0 6 1,-3-3-20,-1 2 1,-1 3 8,5 2 0,5 9-2,9 5 1,-3-5 13,-4-2 1,-2-4 78,-5-3 1,-5 0-36,5 0 1,-11 0-13,-3 0 0,0 2-41,7 5 1,0-2-5,-1 9 1,-6-7-15,0 7 1,-7-10 9,7 3 0,-7-4 11,7-3 0,0 0 29,7 0 0,-7 0-7,0 0 0,0 9 20,7 5-229,-9-5-90,7 10 299,-17-17 11,7 17-19,-9-17 150,0 17-40,-9-7 0,-3 11-83,-9 5 1,-9-9 24,-5 9 0,0-17-50,-7 10 0,9-11 5,-16 4 0,0-7-77,-14 7 0,0-3 0,0 6 12,0-3 0,0-7 47,0 7 1,-7 0 92,0 7 0,7-3-46,7-4 1,0 3 7,-6-10 1,-1 0 12,0-7 1,0 2-15,0 5 1,7-5-46,0 5 1,7-4 24,-7-3 0,7 0-53,-7 0 1,7 0 18,-7 0 0,0 7 1,-7 0 0,0 0-9,0-7 0,0 7 18,0 0 1,7 0-15,0-7 0,7 0 6,-7 0 1,7 0-32,-7 0 0,0 0 34,-7 0 1,7 0 55,0 0 0,7 0-20,-7 0 1,14 0-40,-7 0 0,7 0-69,-14 0 1,7 0 23,-7 0 1,7 0 5,-7 0 0,0-3 24,-7-4 1,0 5-18,0-5 0,0 2-16,0-2 1,0 5 29,0-5 1,7 5-5,0 2 1,7 0 13,-7 0 1,7 0 17,-7 0 0,7 7 0,-7 0-19,-3-3 1,6-1-49,-3-3 1,0 0-1,-7 0 0,7 2 40,0 5 0,7-5-4,-7 5 1,14 5-1,-7 2-1,18-5 13,-18 10-11,17-7-65,-1-1 1,3 3-20,9 0 1,0-4 51,0 18-4,9-10 14,12 22 1,12-26 2,9 0 1,-14-9 10,0-5 1,-7 0-2,14 0 1,-7 0 44,7 0 0,-7 0 9,7 0 1,-14 2 39,7 5 1,-14-5-33,14 5-30,-10-4 0,22-3-16,-5 0 0,-2 0 15,2 0 0,-7 7 40,7 0 1,-7 7-33,7-7 0,-14 0-19,7-7 0,-14 0 6,14 0 0,-7-3 47,14-4 1,-7-4-37,7-10 1,-7 7-17,7 0 1,0 9-1,7-2 1,-14 2-27,0-2 0,-7 5 14,14-5 1,-14 2 15,7-2 1,-7-2 9,14-5 0,-7-2-14,7 9 1,0-3-11,7 3 1,-14 5-84,0-5 27,-10 5 0,22 2 37,-5 0 0,-9 0 9,2 0 1,-7 0 40,14 0 0,2 0 8,12 0 0,-5 0 3,5 0 0,-4 0-46,-3 0 1,-14 0-43,0 0 22,-19 0 26,19 0 69,-7 0 0,12 0-1,9 0-44,-10 0-90,8 0-102,-7 0 267,-1 0 29,8 0 1,-15 0-58,10 0 1,-7 0-18,7 0 1,-14 0-47,7 0-121,-9 0 1,14 0 56,-5 0 0,-10 0 42,10 0 0,-14 0 90,14 0 0,-7 2-3,14 5 0,-7-5-19,7 5 1,-14-4-61,7-3 0,-14 0-68,14 0 0,-14 0 2,14 0 1,-14 0 76,14 0 69,-18 0-50,18-19 68,-17 14-101,1-13 66,7 18 1,-17-12-90,5-9 0,-16-2 34,-12-12 0,4 7 44,-11-7 1,-2 9-92,-19-2 1,-5-2 0,-6 2-24,4 2 1,4 5 0,10 5 50,0 2 0,-14 0 0,0-5 1,5 3-4,4 2 0,6 9 0,-1-4 0,0 2 46,0 0 0,-3 0 211,-4 7 0,-2 0 133,-5 0 1,-2 9-292,9 5 0,-3-2-167,3 2 0,5-10 5,-5 3 0,5-4 60,2-3 1,0 0 0,0-3 33,0-4 0,7 5 0,0-7 39,-3-1 0,13 8-2,-3-5-339,9 5 96,-21 2 1,19-12-77,0-9 0,3-2-279,11-12 111,0 18 748,7-11-254,0 26 0,11-5 9,10 14 1,-4-5-135,11 5 0,-7-2 24,14 2 1,0-5 0,7 8-58,0-1 1,-7 3-1,0 9 0,0 0-26,7 0 42,-19-10-113,5 8-200,-16-17-579,-1 8 0,-1-1 790,-10-7 0,9 8 0,3-10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7:08.91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6 7452,'0'-3'-1701,"0"0"1701,0 3 0,3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7:09.8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7 5909,'0'-4'642,"0"1"-910,0 3 1,0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8:13.371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174 59 8275,'-10'-3'-1079,"0"1"1201,6-4 0,-2 7-72,9 1 1,4 3 0,3 5-1,2-1 1,2 0 0,0 2-1,2 0 1,0 2-41,2-1 0,3 2 0,-1-2 0,1 3-15,-1 0 0,1-1 0,-4-2 1,-1-2-64,-3-1 0,-1-4 41,-2 0 85,-5-3 0,1-1-41,-8-6 1,-3 0 0,-5-5-12,0 2 1,-3-1 0,0 0 0,-1-1-1,-1 1 0,0-2 1,-1 1-1,0 0 42,-2-1 1,-2 3 0,2-3-1,-1 2-13,1 1 1,-1-3 25,2 3 0,3 0 96,-1 3-172,9 1-82,-1 4 98,7 0 15,0 4 0,1 0 22,1 3 0,8 2 0,5 0 1,1 1-27,0-1 1,-1 0 0,0-1 0,0 1-27,0 1 1,0 0 0,0-2 9,-3-1 1,-1-2-246,-3 0 1,-5-4 215,-3-1 1,-7-3 0,-5-5 50,-3 1 1,0 2 0,0 0 0,0 0 60,-3 0 1,1-1 0,-3 2 0,0-1-45,1 0 1,1 0 0,3-2 0,0 1 27,3 1 0,-2 2 0,4-1 274,-2 1-120,3 0-185,-2 3-237,7 0 1,11 4 181,6 1 1,4 2 0,-4 0 0,1 1-12,1-1 1,0 3-1,1 1 1,1 0 12,0 0 0,0-1 0,-4-3 37,0 1-41,-1-1 54,0-3 1,-5-6 0,-7-6 0,-4 0 5,-3 0 1,-1-1 0,0 0-31,-2-1 1,-1-5-1,-1 3 1,1 0 9,0 0 1,2 4 0,-1-2-1,2 1 49,1 2 0,-1-1 222,1 1-220,2-1 0,10 8 0,7 2 0,2 4-9,3 1 0,2 3 0,0 1 0,-1-1-66,0-1 1,6 2 0,-3-3 0,1 0-165,-1 1 0,-2-4 0,1 0 0,-2 0 0,-2-1 1,-1-1 65,0-3 208,-3 0 1,0-4-90,-4-4 0,-3 1 0,-8-3 7,-2 2 0,0 1 0,-2 1 0,-1 1 3,0-1 1,-4-1 0,0 0-1,0-1 15,-1 1 1,-2-1-1,-2 1 1,0-1 4,1 1 0,1-1 126,0 1-126,3 3 0,8 1 0,7 6 0,6 2-23,3 1 0,5 4 0,1 1 0,2 1-51,1 1 0,0-1 0,2 0 1,-1 1 17,1-1 1,-1 1 0,1-2 0,-1 0-119,-2 0 1,-2-2 0,-3-3-160,0-1 276,0-4 1,-5 2 0,-5-6-1,-6-2 22,-5-1 0,-5-4 0,-2-1 0,-1 0 41,-1 0 0,0-2 0,0 1 0,1 0-26,1 2 0,0-1 1,3 1-1,1 1 31,0 1 0,1 0 112,-2 1 49,2-1-163,-3 4 1,7 2-42,4 7 1,6 0 0,5 6 0,2-2-32,3 1 1,-1-1-1,4 3 1,0 1-83,1-1 0,4 1 0,-5-3 1,0-1 5,-1 0 0,-3-2 0,0 1 65,0-1 1,-2-3-44,0-1 1,-8-4 75,0-4 0,-6 0 1,-5-6-12,-3 0 1,0 3 0,-1-3 0,2 1-8,0 0 1,-2 0-1,0 2 1,-1 0 15,0-2 1,-2 2-1,3-2 1,1 1-16,1 2 0,-2-1 114,0 1 0,4 3 16,6 4 0,6 4 0,5 3 0,0 1-78,3-1 0,0 1 0,1 0 0,-1 1 1,-1 1 0,3 0 0,-1-2-124,1 0 1,0-1 0,-1 1 0,0-1-1,0 0-17,0-2 1,-2 1 0,-1-3-140,2 1 150,0-2 1,-3-3 73,-4-7 0,-6 3 1,-6-3-1,-2 0 34,0-1 0,-1-1 0,-2 2 0,0 0 10,1 1 0,-2-3 1,1 0-1,0 1 13,-1 0 1,2 2-1,-3-2 43,2-1 0,-3 2 285,3-2-280,0 5 1,10 3 0,4 7-62,5 2 1,4 2 0,0 0 0,3 0-13,2 1 0,2 2 0,-2-1 0,1 0-34,2 0 0,-2-1 0,-1-2 1,0-1-99,-1 1 1,1-3-1,-3-1-368,0-1 401,-4 0 0,-1-7 0,-8-1 43,-4-1 1,-5-2 0,-2 1 0,-1-1 169,1 0 0,-2 1 0,1-1 0,0 1-78,2-1 0,-3 1-8,-1-1 1,0-2-5,-1 0 1,4 3 86,-1 2 46,5 3 0,3 0-143,4 4 1,5 2 0,4 4 0,0 0-23,3 2 0,0-1 0,2 1 0,0-2-14,-1-1 1,2 1 0,-5-1 0,2 1-124,1 0 0,-3-3 1,-1-1-165,0-1 1,-2 0-105,3-3 357,-6 0 1,-2-4-70,-9-1 1,-2 1 251,-1-1-67,4 3-167,-2-1 1,4 4-26,-3 1 135,0-1 160,-3 3 258,1-4-165,3 0-58,0 3-132,4-2 0,-1 5-5,-4-4 0,-2 1-9,-8-3 0,2 0 1,-5 0 20,2 0 0,-2-3-54,-2 1 1,1-1 0,3 2 21,2-1 1,3 1-104,1-2 204,1 3-133,-2 0 0,9 0 1,3 0-48,6 3 1,6 1 0,0 4-1,3-1-60,1 1 0,4-1 1,-3 1-1,0-1 58,1 1 0,-3-3 1,-2-1-1,-3 0-300,0 0 428,-1-2-10,-2 1 0,-21-6-66,-4-2 1,-8-1-1,6 0 1,1 2-3,0 1 1,-3-2 0,1 1 0,-2 1-19,-1 0 0,1 0 0,-1 2 0,1 0-12,2-2 1,0 1 0,1 2 103,0 0 0,1 0-46,-2 0 1,1 0-9,-1 0 1,2 0 90,3 0-144,6 3 1,7 1 0,9 3 0,5-1-91,2-1 1,5 1-1,3 3 1,2 1 9,1-1 0,-2-1 0,0-1 1,-2-1-25,-1-1 0,-1-4 0,-4 2-133,0-2 348,-3-1 0,-4 0 2,-8 0 1,-5 0-1,-10-1 1,0-2-53,0-2 1,-4 1 0,-1 0 0,-1 0 18,-2 0 1,0 0 0,-2-2 0,0 2-61,1 0 1,1-1 0,0 2 0,1-1 1,2-2 0,2 2 1,3-1 33,0 2 1,0-2-1,-1 3-25,-2 0 1,4 0-20,-3 0 1,2 1 0,-2-2-10,1 3 0,3-1-8,-2-2 0,1 2 15,-3-1 1,1 1 22,1 1 0,-1 0-16,-2 0 0,2-2-8,-4-1 1,3 0 0,-1 1-4,-1 0 1,6-3 0,-2 2-21,1 1 0,4-1-15,0 0-241,4 1 153,-5 2-703,3 0-991,4 0 1821,1 0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6:42.736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1 32 7853,'10'4'788,"-1"1"-690,-3-1 56,1-1 18,2 0-101,-2-3 0,3 0 50,-2 0-42,-4 0-32,8 3 65,-8-2 94,5-1-87,-2-1-59,-1-2-165,0 3 194,1 0 92,-1 0 64,1-3-146,-1 0-70,-3-1-75,3 1 109,-5 3-358,4 0 259,-1 0 25,0 0 118,-2-2-28,1 1-41,-2-2 53,5 3 44,-3 0-66,1-3 247,-1 3-1,-3-6-338,0 5 108,-3-2-9,-1 3-81,1 0 132,-3 0-30,2 0 136,-2 0-206,-3 0-28,2 0 1,-3 0 76,1 0 34,5 0 28,-4 0 89,4-3-86,-2 3-190,-1-3-155,1 3 167,0 0-5,2 0 147,1 0 74,0 0 28,0 0-696,-1 0 535,1 3-80,9 0 1,-3 1 439,5-2-219,-5-1-143,9-1 36,-11 0-32,10 0 0,-9 0-58,6 0 36,-7 0-48,2 0 66,2 0 36,0 3-57,7-3 1,-7 3 28,4-3 1,-5 0-12,5 0 0,-5 2-13,4 0 0,-3 0-75,3-2 1,-1 0-26,3 0 1,-3 0-11,1 0 151,-2 0 209,6 0-216,-2 0 1,0 0-32,1 0 5,-6 0-54,3 0-34,-4 0 157,2 0 74,1 0-88,-1 0-171,0 0 126,1 0-36,-1-2-66,3-2 60,-2-2 40,3 2-25,-4 1-131,0 3 25,1 0 53,-1 0 1,-2 0-9,1 0 6,-4 0 34,5 3-15,-3-2-9,4 2 64,-4-3 79,3 3 139,-5-3-207,7 3-5,-4-3-172,6 3 67,-4-2 11,3 1 112,-2-2 120,2 0-126,-2 0-187,-1 0 33,1 0 19,-1 3 22,0-2 30,1 2 41,-1-3 69,0 0-46,1 0 59,-1 0-94,1 0 19,-1 0 36,3 0 7,-5-3-32,5 2-53,-6-2 1,4 3 8,2 0-140,-5 0 118,8 0 32,-8 0 18,5 0-47,-3 0-102,4 0 110,-3 0 32,2 0 4,-3 0-7,1 0 57,-1 0-117,0 0 78,1 0-32,-1 0-12,-2 0-23,1 0-140,-1 0 100,2 0 65,1 0 71,-4 0-45,3 0 25,-3 0-26,4 0 35,-1 0 24,1 0-38,-1 0-33,0 0 29,3 0-13,-1 3-82,1-2 68,-3 2 0,1-3-21,2 0 41,-5 0-9,4 0-83,-4 0-80,2 3 103,1-3-52,-1 3 151,1-6-31,2 3-19,-2-3-41,2 3 20,-3 0 32,4 0-2,-3 0-5,2-3 80,-3 2-313,1-2 183,-1 3-2,0 0 85,1 0 28,-1 0 82,1 0-94,-1 0-84,0 0-17,3 0 73,-1 0 119,1 0-81,-3 0 67,1 0-98,-1 0-100,0 0-5,1 0 99,2 0-4,-2 0-44,2 0-84,-2 0 82,2 0-18,-2 0 49,5 0 43,-5 0 8,2 0-22,-2 0-47,-1 0 1,3 0 40,-2 0 12,5 0 32,-5-2-64,3 1-61,-1-2-34,-2 3 47,5 0 72,-5 0 24,5 0-39,-2 0-10,3 0 0,-3 0-23,1 0 15,-6 0 1,4 0 15,-3 0 1,-1-2-5,4 0-10,-6 0-3,5 2 3,-1 0 1,0 0-7,4 0 5,-6 0 0,4 0 1,-2 0 0,-4 0-12,8 0 0,-6 0-15,6 0-25,-6 0 7,3 0-5,-1 0 26,0 0 27,5 0 1,-4 0 71,2 0-81,-5 0-27,7 0 3,-5 0 13,3 0 45,-1 0 5,0 0 0,-1 2-21,3 0 2,-7 0-117,8-2 6,-8 0 106,8 3 44,-5-2-53,2 1 53,1-2-58,-3 0-5,5 0 1,-4 0 15,2 0 33,-5 0 0,4 0-2,-2 0 0,-2 0-27,3 0 1,-4 0-29,5 0 0,-6 0 42,8 0 1,-4 0-24,6 0 0,-5 0-59,1 0 55,-3 0-22,6 0 6,-2 0 26,2 0 10,-2 0-44,2 0 71,-2 0 6,0 0-32,-1 0-6,0 0-86,-1 0-49,1 0-41,-3 0 6,1 0 42,-1 0 35,0 0 216,1 0 53,-1 0-157,0 0 4,1 0-37,2 0-23,-2 0 72,2 0-10,-2 0 2,-1 0 50,0 0-73,4 0-21,-3 0-43,2 0 65,-3 0-3,1 0 1,0 0-30,1 0 23,-4 0 17,5 0-20,-3 0 0,1 0-24,5 0-37,-4 0 23,4 0 25,-5 0 23,-1 0-9,3 0-195,-5 0 139,5 0-10,-3 0 76,1 0 40,-1 0-31,1 0-26,-1-2 2,0 1-11,1-2-67,-1 3 49,0 0 43,1 0 38,-1 0 68,-2 0-166,4 0-25,-4 0 77,6 0-23,-7 0-14,3 0-4,-5 0 828,4 0 1,-14 0-642,-2 0 1,1 0-45,1 0-7,1 0 35,-2 0-80,1 0-57,-1 0-28,3 0 52,-5 0 163,5-3 20,-2 3-91,0-3-80,2 3-1,-2-3-111,2 2 261,-2-5-1,2 3-78,-2-1 44,5 2-212,-2 2 12,3 0 291,-3-3-190,-1 2-14,1-2-14,2 3-35,-1 0 4,1 0-26,-2 0 157,-1 0-36,1 0 33,0 0-140,2 0-164,-2 0 161,3 0 94,-1 0-27,-1 0-121,1 0-53,0 0 132,-1 0-31,1 0 249,-5 0-51,2 0-180,-2 0-121,2 0 76,1 0 35,0 0 135,-1 0-82,4 0-11,-3 0 5,5 0-31,-4 3 2,4-2 20,-5 2 34,6-3-18,-9 0-31,8 0-30,-11 2 2,11-1 13,-8 2 55,6 0-17,-6-3-18,2 3-5,-3-3-54,4 3 25,0-2 119,-1 2-41,-2-3-73,2 0-209,-2 0 53,0 0 113,1 0 160,-4 0 1,5 0-34,-2 0-55,3 0 10,-1 0-46,4 0 63,-6 0 24,5 0-53,-5 3-1,3 0 0,-2 1-9,0-2 58,4-2-18,-8 0-14,8 0 1,-8 3 25,1-1-180,5 0 3,-2-2 44,4 0 72,-2 0-30,-1 0 314,1 0-201,0 0-59,-1 0-41,1 0 9,-3 0 14,1 0 13,-1 0 1,2 0 12,-1 0-10,3 0-6,-6 0 0,7 0 8,-8 0-11,2 0 0,-1 0 1,1 0 1,5 0-13,-7 0 1,7-2-39,-5 0 25,5-1 28,-7 3 0,5 0-44,-5 0-14,-1 0 1,0 0 54,0 0 0,5 0 35,-1 0-12,4 0 0,-7 0-22,1 0 0,3 0 0,0 0 1,4 0-9,-5 0 1,5 0 9,-5 0 1,5 0 18,-4 0 0,3 0-11,-3 0 0,4 0 5,-5-2 151,6 1-19,-8-2-237,7 3 91,-6 0 0,3 0-101,-1 0 139,4 0 1,-6 0 115,4 0-255,2 0 33,-4 0-2,4 0 114,-2 0 1,-1-2 190,-2 0-116,5 0-163,-4 2 29,4 0-76,-2 0 150,-3 0 39,1 0-61,-1 0-32,3 0-107,0 0 0,-4 0 84,3 0 0,-3 0 124,2 0-98,4 0 85,-5 0-85,3 0-60,-1 0-38,-3 0 61,4 0 252,-3 0-202,2 0-47,-5 0 10,5 3-109,-3-3 93,1 3 148,2-3-42,-2-3-50,0 3 36,2-3-119,-3 3-69,4 0 154,0 0 143,-1-3-141,-2 2-55,2-2-43,-2 3 43,2 0 16,-2 0 1,1 0 111,-2 0-45,5 0-40,-7 0-70,8 0 28,-5 0 3,3 0 33,-1 0 17,1 0-14,-3 0 25,2 0-40,-3 0-9,4 0-35,0 0 78,-4 0-44,3 0-6,-2 0 0,2 0 63,-1 0 15,3 0-59,-3 0-93,4 3 66,-2-2-4,0 2 22,-1-3-1,1 0 31,-1 3-17,1-3-4,-3 3-68,2-3 32,-2 0 29,2 0-31,1 0 9,-3 0 0,1 0-9,-3 0-6,6 0 35,-6 0-54,7 0 41,-6 0 0,1 0 0,1 0-43,-2 0 1,3 0 84,-1 0-53,5 0-21,-8 0-29,6 0-95,-4 0 110,3 0 69,0 0-85,-1 0 29,1 0 48,-1-3 9,4 3-41,-3-3 7,3 3 22,-4-3 12,1 2-29,0-2-74,-1 3 26,1 0 41,-1 0 53,1 0 3,0 0-54,-1 0-60,4 0 31,-3 0 60,3 0-23,-4 0 1,0 0 21,-1 0 125,3 0-71,-3 0-98,4 0-131,-2 0 79,2 0 75,-1 0 1,0 0-91,-3 0 10,4 0-399,-8 0-1110,11 0-4210,-5 0 5819,15 3 0,-1 4 0,7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6:46.722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0 70 10633,'13'-6'151,"-4"2"-80,-1-1 0,1 3 0,3-1-89,1 0 0,-4 1-7,-1 2 1,-4 0 68,5 0 0,-5-2 9,5-1 1,-5 1-31,4 2 1,-3 0 19,3 0 34,-5 0-65,8 0-5,-6 0-25,7 0 64,-5 0 73,2 0-45,-3-3-65,4 0-6,-3-1-15,5 2-36,-5 2 126,5 0 31,-5-3-17,2-1 1,0 1-164,-2 0-8,5 3 1,-4 0 10,3 0 47,-6 0 132,6 0 60,-7 0-49,8 0-103,-4 0-44,1 0-30,-3 0-3,0 0 93,1 0-37,-1 0-9,3 0-35,-1 0 1,1 0 24,-3 0 9,-2 0 39,4 0 173,-6 0-200,9 0 0,-7 0 0,5 0 14,-2 0-52,-1 0-24,3 0 48,-4 0-10,3 0-1,-7 0 20,4-3 13,-4 2 23,2-2 82,0 3-123,0 0 3,1 0 11,2 0-152,-6 0 293,6 0-91,-3 0-31,1 0-268,-1-2 363,0 1-1250,-3-2 0,-2 9 0,-6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6:53.830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71 64 7210,'10'-3'1586,"-1"0"-1292,-5 0-121,-1 0 77,-3-1-492,0 1 202,-3 0 110,2 3 236,-5-6-228,6 5-68,-3-2 318,0 3-425,-1 0-14,1 0 206,-3 0-211,6 0 311,-3-2-213,3-2 251,0 1-314,-3 0 216,-1 3-41,1 0-173,-3-3 99,5 2-42,-1-2-175,2 0 146,-3 3 130,2-6 78,-5 5-340,6-1 274,-6 2 230,5 0-160,-4 0-270,1 0 35,1 0 228,-3 0 0,5 0-511,-4 0 456,4 2 246,-2-1-245,9 2-135,-5 0 11,8-3 18,-9 3 0,7-1 90,-1 1 113,-2-1-75,7-2-197,-7 3 0,5-3 91,-2 3 38,-1-3 26,0 0-25,1 0-34,-1 0-11,1 0 18,-1 0 121,0 0-12,1 0-30,-1 0-69,3 0-96,-2 0 14,5 0 117,-4 0 16,1 0-66,-3 0-112,0 0 42,4 0 24,-3 0 34,5 0 6,-5 0-6,5 0-9,-2 3-3,0-2-2,2 1 2,-5-2 21,2 0 46,0 0-63,-2 0-1,3 0 4,-4 0 6,3 0 51,-2 0 2,2 0 36,-2 0-124,-1 0 44,1 0-65,2 0 76,-2 0-25,2 0-1,-3 0-15,1 3-20,-1-2 2,1 2 21,-1-3-5,-2 0 18,1 0 30,-4 0 41,5 0-22,-3 0 4,3 0-24,1 0-73,-1 0 19,1 0 15,-1-3 3,0 2 4,-2-2-4,2 3-16,-3 0 10,3 0 195,1 0-163,-1 0 15,-2 0 14,1 0 3,-1-2-44,2 1-42,1-5-47,-1 6 42,1-3 41,-1 3 142,-3 0-127,3-3 3,-2 2-19,2-2 35,0 3-40,1 0 139,-1 0-70,-2 0-16,4 0-202,-6 0 84,6 0 8,-4 0 31,2 0-13,0 0 86,-2 0-20,2 0-16,-3 0 3,1 0-32,1 0 7,-1 0 8,2 0 3,-2 0-2,1 0-74,-1 0 15,2-3 123,-2 3 263,2-3 347,-6 3-687,-5 0 79,3 0-43,-13 0 1,10 0 59,-5 0 17,5 0-50,-4 0-19,6 0-65,-4 0 127,-2 0 3,5 0-89,-5 0 11,9 0-880,-3 0 876,11 0 1,0 0-11,7 0-23,-4 0-13,-2 0 26,-3 0 1,3 0-9,-1 0-12,4 0 15,-5 0 9,2 0 19,0 3 1,-1-3-16,3 3 1,-5-3 4,2 0-9,-5 0-1,9 0-34,-8 3 1,5-2 1,-3 2 80,1-3-7,-1 0-26,1 0-15,-1 0-18,0 0-43,1 0 26,2 0 83,-2 0-28,2 0 8,-2 0-44,2 0 18,-2 0-14,2 0 62,-3 0 101,1 0-100,2 0-89,-2 0 23,5 0-42,-5 0 34,2 0 18,-5 0 33,2 0-22,-6 0 38,6 0-25,-2 0 20,2 0 23,0 0-35,1 0-18,-1 0 51,0 0-38,1 0-23,-1 0-3,1 0-3,-4 0-60,3 0 44,-3 0 119,1 0-54,1 0-42,-1 0-75,2 0 62,1 0 12,-1 0-10,1 0 139,-1 0-115,3 0 22,-2 0-25,2 0-8,1 3-12,-6-3 24,4 3 34,-4-3-15,2 0-20,-2 0 9,1 0 127,-1 0-127,2 0-15,1 0-65,-1 0 49,1 0 4,-1 0 31,0 0-15,1 0-9,-4 0 8,3 0 4,-5 3-49,4-2-62,2 1 206,0-2 65,-1 0-108,0 0-119,-3 3-104,4-2 64,-1 2 64,0-3 8,-2 0 83,2 0-91,-3 0-27,1 0-79,1 0 92,-4 0-11,5 0-186,-3 0-2026,1 0 952,-1 3 1,-3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6:57.447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1046 33 7542,'-7'-7'1052,"-2"2"-798,5 1 101,-5 4 0,6-3 18,-4 0-72,1 2-220,0-2 13,-1 3 98,1 0 99,-3 0 2,2-3-162,-3 3-113,4-3 119,2 3-122,-1 0 76,1 0 85,-2 0-142,0 0-56,2 0-7,1 0 18,0 0 76,0 0 87,-4 0 30,1 0-47,0 0-86,-1 0-100,4 0 97,-3 0 14,3 0 172,-4 0-28,1 0-144,-1 0 42,1 0 63,0 0-6,-4 0-19,1 3-48,-4-3 28,0 3-58,3-3-98,1 0 20,3 0-20,-4 0 177,3 0-63,-5 0 19,5-3-88,-2 3 49,3-3-55,-4 3 2,3 0 117,-5 0 29,5 0-127,-2 0-116,0 0 83,4 0 33,-6 0 25,7 0 119,-5 0-125,2 0-189,1 3 33,0-3 69,-1 3 180,1-3-6,-3-3-69,1 3-10,-1-3-191,0 3 85,2 0 144,-5 0 66,5 0-126,-2 0 1,2 0-4,-2 0-128,5 0 56,-5 0 27,6 0 68,-6 0 83,1 0-78,-1 0-53,0 0-52,2 0 23,-2 0 41,2 0 64,-2 0-65,2 0-13,-2 0-19,3 0-37,-4 0 58,3 0 9,-5 0-107,5 0 11,-2 0 62,3 0 17,-4 0 37,3 0 30,-2 0-14,3 0-38,-4 0-6,3 3-14,-2-3-3,3 3 72,-1-3-46,-2 0-19,2 0 0,-3 0-47,2 0 26,3 0 23,-6 0-2,7 0 36,-8 0 21,5 0-59,-5 0-67,5 0-24,-3 0 18,4 0 55,2 0 98,-1 0-41,1 0-3,-2 0-3,0 3-199,-1-2 144,-2 2 35,2-3 2,-2 0 4,5 0-1,-2 0-10,3 0 31,-3 0-14,-1 0-12,1 0-2,-1 0-5,4 0 0,-3 0 4,3 0 0,-4 0 0,4 3 0,-3-3 0,3 3-9,-1-3-47,-2 0-30,3 0 68,-4 0-16,4 0-4,-3 0-5,5 0-76,-4 0-2,1 0 83,1 0-12,-3 0-116,5 0-210,-4 3-552,4-2-469,-2 1 1,9 1 0,1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6:59.805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435 19 7548,'-9'0'1414,"1"0"-1077,2 0-104,-6 0-26,5-3-120,-2 3 17,5-3-1,-2 3 209,3 0 9,-4-3-87,1 2-210,2-1-93,-1 2 48,4 0 62,-5-3 375,3 2-332,-4-2-105,4 3 82,-3 0 75,3 0 45,-4 0-116,1 0 41,0 0-75,-1 0-95,-2 0 80,2 0 6,-2 0 15,2 0 117,1 0 33,-3 0-61,2 0-114,-3 0-56,4 0-14,0 0 44,-1 0 119,-2 0 37,2 0-87,-2 0-104,2 0-52,4 0 44,-3 0 61,3 0 82,-1 0 16,-1 0-94,1 0 5,0 0-25,-1 0-9,4 0 13,-5 0 27,3 0-8,-4 0 41,4 3-49,0-2-6,0 2 61,0-3 38,-1 0-73,-1 0-126,1 0 8,0 0 42,-1 0-11,1 0 49,-5 0 43,2 0-20,-2 0 1,5 0-6,-1 0-3,1 0-50,-5 0 28,2 0-156,-3 0-210,4 2-528,3-1-630,-3 5-951,5-6 2497,-2 3 0,1 0 0,-2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7:07.60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10 7243,'3'-1'-642,"-1"-1"0,-1 0 592,-1-2 0,0 3 26,0 1 0,0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7:08.2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5941,'4'3'0,"-2"1"0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02:07:08.58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0 6786,'4'0'-995,"-1"0"984,-3 0 1,0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021A8-D6A5-BD49-9836-F757F3EE54EC}" type="datetimeFigureOut">
              <a:rPr lang="en-US" smtClean="0"/>
              <a:t>5/11/21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5E808-461E-864E-B35D-6CBE3F4A2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3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 a 2012 article by Peltier et al. In 2009, there was an estimated 560-million-dollar loss revenue in soybeans </a:t>
            </a:r>
            <a:r>
              <a:rPr lang="en-US" u="sng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133A1-2615-294D-9CBA-F438823ED8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4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phytohormones? They are signaling molecules that are important for plant defense against pathogens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Jasmonic acid,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absicisic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acid, salicylic acid, and ethylene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concontrations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increased when plants are being attack by necrotrophic pathogen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lab works on S. sclerotiorum, it’s a necrotrophic pathogen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Its’ a fungus, that kills the plant so that they can get their nutrients from the dead host</a:t>
            </a:r>
          </a:p>
          <a:p>
            <a:pPr lvl="2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Causes major loss in agriculture</a:t>
            </a:r>
          </a:p>
          <a:p>
            <a:pPr lvl="2"/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Carrots first</a:t>
            </a:r>
          </a:p>
          <a:p>
            <a:pPr lvl="2"/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eat the plant  – you can die because it’s poisonous</a:t>
            </a:r>
          </a:p>
          <a:p>
            <a:r>
              <a:rPr lang="en-US"/>
              <a:t>Put picture of Jasmonic acid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9E3FD-C446-43BD-91A7-459B37A0DE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0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the time point and concentration of </a:t>
            </a:r>
            <a:r>
              <a:rPr lang="en-US" err="1"/>
              <a:t>MeJA</a:t>
            </a:r>
            <a:r>
              <a:rPr lang="en-US"/>
              <a:t> here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9E3FD-C446-43BD-91A7-459B37A0DE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29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It was mainly hard to see which samples were for which because: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We constantly used the same phytohormones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There were 2-3 students working on the same project together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/>
              <a:t>This caused errors on dates – some students put the date of when plant was treated, others put the date when they ran the samples on the GC-FID, lastly, people put the date of when it was analyzed!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People continued to mess with the raw data for the calculations of each sample when not suppose too</a:t>
            </a:r>
          </a:p>
          <a:p>
            <a:pPr marL="685800" lvl="1" indent="-228600">
              <a:buFont typeface="+mj-lt"/>
              <a:buAutoNum type="arabicPeriod"/>
            </a:pPr>
            <a:endParaRPr lang="en-US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/>
              <a:t>Entropy: disorder – where entropy is favored </a:t>
            </a:r>
          </a:p>
          <a:p>
            <a:pPr marL="1143000" lvl="2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5E808-461E-864E-B35D-6CBE3F4A2D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7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/>
              <a:t>So, since I am graduating – my professor told me that I need to show her all the excel sheets, samples, and treatments that were done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/>
              <a:t>I had to do it because I was the lead on the projects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This is where I saw that I was in big trouble!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5E808-461E-864E-B35D-6CBE3F4A2D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9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DC7D-D363-3B4C-84FF-0878F48EC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FDDD5-518B-9D4B-99C9-9EE944A37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3BCCC-B89B-EB43-88AE-EE2C1B235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960D-04C7-0645-A348-7E04A788672E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D8701-42D3-CF45-A7F2-F738D25B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AE7F9-ACDD-1C4E-9BF6-261458C6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4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4B6F-A250-1D44-B4D1-F316F237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6D064-1E21-EE42-9156-4F3678C19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C5577-9767-1E44-946E-70FD08D7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C35CE-16C2-4D49-9F59-827AA849C320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1765B-ED49-3847-906A-54DC7413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F4B5B-233E-7342-AF55-743F5B88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1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86714-1F1A-984D-9A3A-00103605B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D427E-F8E1-6843-9985-8325CFA79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ECB2-790A-F14B-9A71-2BAE7207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7C89-8032-A948-8A17-477EFA492A2D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01B74-9245-BB40-A586-2F630905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C4A89-C5C9-5647-BD26-EC3567DC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0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CDBB-03F5-194E-B32A-4EBA902E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DB405-D998-1C46-B510-54BD5A468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2341C-E353-5A47-9B04-819FEA3B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E053-8CFB-584A-93D5-B75B5E3C8A28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98C63-2721-5445-9290-2E662582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EFBA4-A495-5343-B077-FD808A85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8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BE47-DBFA-2E49-94B6-EA288249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E3781-ECEC-D040-A0D8-DCF45D917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1E2AC-7602-AE4C-8976-BC02F0B8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25A9-ECDA-CB4F-86C5-44C3AFF0ADCC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39657-4169-9F47-8CC6-0F30C77ED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97E4E-E06B-5443-BCDD-848B6791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5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47ED-CD5B-984D-86D4-BE0BCD39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3AE7-4936-6F4B-8C9F-EE8A4DC22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215B2-414B-214C-801D-FA2FDCD1D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590D1-5B99-2D43-99C6-F74A3C28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3E60-9161-0949-ADCC-26D4D22ABE95}" type="datetime1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269F2-A6E0-6343-B50C-808649A2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B6A3D-ED5A-504A-8EBA-F9085274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8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CA75-6B4E-C74F-A254-CA3311D6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FD167-C489-2C40-BEA2-EF6B1805D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0CFFC-C5FB-5041-94B8-4ABC4B43C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FDEF9-D50C-7845-B0BB-95B7EA424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EF1F0-5F29-D942-92B5-75C03CE43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C40A87-08BC-6444-837D-EC104FD54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CF50-1FC1-1C44-B2B4-C4E09A9ADABE}" type="datetime1">
              <a:rPr lang="en-US" smtClean="0"/>
              <a:t>5/11/21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2AAD58-F257-4C41-8694-2B0035297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958362-326C-CD44-8315-4C6E24B3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0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6EEB-CB25-544E-AA79-53206E83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033289-7504-6B48-8912-5DA9651E3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E10D-2C58-394B-BF66-11E8DB4DF6CE}" type="datetime1">
              <a:rPr lang="en-US" smtClean="0"/>
              <a:t>5/11/21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1A8A0-30B7-9D42-9653-7CC781962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6389F-396D-F047-A28C-13807BD3B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6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4FDCB-2A84-E04E-A279-FA60B116A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D470-44C2-8A48-958B-7CCA8D45F37E}" type="datetime1">
              <a:rPr lang="en-US" smtClean="0"/>
              <a:t>5/11/21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769C2-B7B8-8C42-8648-8D861570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0DFAD-1A31-4C49-B954-D091CF0F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0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0143-6CCB-0E4F-BAAD-2473D05AE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E2BF5-5096-2C4D-BACC-A25488DA2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15C54-9F0E-C144-95DA-5A652726C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5E783-FC12-1D4A-8EDB-C2EC1FC57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96A48-6A63-4F4B-9B53-0652702383A6}" type="datetime1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7FB78-63A6-6347-A7CE-1FDB1AA96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CAAD5-F474-764E-A943-076ED3C1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69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BA92-603A-C641-9157-4887F06A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E90D1-5D83-7D4D-8C24-F352C4853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92BA-9E5A-8A4E-A8E9-F71F2AE80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6F38E-581B-EA44-AF72-D412873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56ED-E7C5-BC4F-9920-ED823A49D21A}" type="datetime1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76FB7-B33D-AD4F-A3B3-E7C65A15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631F6-6FB3-B243-BB69-AAB3D883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77259-4FEF-0441-934F-7C0B5605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ED7E5-233C-1748-987E-ED7F1EA5E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54F5D-5475-2A4D-9982-7122BAD90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DD045-183E-C344-A576-5A987C42BFEA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E6870-BE84-C144-A625-4650B3A31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72A2C-4D64-5047-9C8D-541337AF7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A67C-A471-E742-A3D5-399D99EF9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9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customXml" Target="../ink/ink9.xml"/><Relationship Id="rId26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customXml" Target="../ink/ink10.xml"/><Relationship Id="rId29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customXml" Target="../ink/ink12.xml"/><Relationship Id="rId27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F8E8-C1D6-EF4F-91C8-0B90724DB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12315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Cleaning, Organizing, &amp; Executing Raw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08D09-6D9E-8744-855A-391E7AA2E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570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Alexander Melchor</a:t>
            </a:r>
          </a:p>
        </p:txBody>
      </p:sp>
    </p:spTree>
    <p:extLst>
      <p:ext uri="{BB962C8B-B14F-4D97-AF65-F5344CB8AC3E}">
        <p14:creationId xmlns:p14="http://schemas.microsoft.com/office/powerpoint/2010/main" val="292477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F82F-D794-7341-A6E2-5658CA1A3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334274"/>
            <a:ext cx="5011473" cy="177393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9" name="Screen Recording 2020-12-08 at 5.28.17 PM.mov" descr="Screen Recording 2020-12-08 at 5.28.17 PM.mov">
            <a:hlinkClick r:id="" action="ppaction://media"/>
            <a:extLst>
              <a:ext uri="{FF2B5EF4-FFF2-40B4-BE49-F238E27FC236}">
                <a16:creationId xmlns:a16="http://schemas.microsoft.com/office/drawing/2014/main" id="{42609B0F-F10C-BB40-8C40-27B6526A9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631" y="1650980"/>
            <a:ext cx="11488737" cy="48542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150E801-3BBC-CF45-92F7-600037C3E7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Executing Python Script for Data for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6963-BC37-744D-9EFA-19C72F03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A19B-FA56-2D41-BDBF-2A798F55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R-Script (thank you Trevor and Josh!)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7A0E5B-761E-F648-91A4-1C7BA1BD3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1093"/>
            <a:ext cx="10515600" cy="37548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DC878F-A160-5E46-AC1C-1D059840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0249-CE63-5249-B910-B750B5D8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78C33E-D275-5443-BAEB-0C95EA2FB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443" y="1457325"/>
            <a:ext cx="7377114" cy="50355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A3A33-6B77-024E-A622-B947E49B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0B79-7D39-CB46-9F3B-F5222BC8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20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Organization of Data per Experiment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00729D31-98D1-7843-9969-9BDEB663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81" y="1204259"/>
            <a:ext cx="802299" cy="72237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24383A1-1A0C-4B44-BB96-9E9E4D40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66" y="3893543"/>
            <a:ext cx="2444490" cy="959549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65AD56-BC7A-0347-B4F8-94AA57944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309" y="2114092"/>
            <a:ext cx="4350956" cy="1505664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847481-7699-5F41-9068-3F9010A7E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787" y="3919814"/>
            <a:ext cx="2834666" cy="959549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0BB7F7A6-2F0D-BA47-8546-47A3FC8C8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566" y="5306606"/>
            <a:ext cx="1834291" cy="963003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F60E204D-DFB6-024F-891D-05B56028B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532" y="3893543"/>
            <a:ext cx="940434" cy="96012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A56023D-A0D3-0D45-A0EE-9AC0039E8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429" y="3916359"/>
            <a:ext cx="853358" cy="963003"/>
          </a:xfrm>
          <a:prstGeom prst="rect">
            <a:avLst/>
          </a:prstGeom>
        </p:spPr>
      </p:pic>
      <p:pic>
        <p:nvPicPr>
          <p:cNvPr id="14" name="Picture 13" descr="A blue rectangl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88EA1A5-82C3-8A4C-84CD-51CDBBBDE2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4734" y="5306606"/>
            <a:ext cx="807831" cy="959549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0282615-1293-8343-9109-1436F030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2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6AE2-03C9-F946-BA34-5F4686C8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DBE5D-4369-3944-AE67-0B3306C1D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Able to clean GC-FID raw data by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OpenRefined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Execute the analysis of GC-FID data via python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Graph my data utilizing R/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Organizing all data within its own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70674-9D1A-3F4B-8EC3-15A1E3CA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2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F66C-7DA2-504C-8F81-BBDD7C7F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FC4C6-5291-FE4D-8430-8C6CC811A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77C01-C62F-0A49-B4C3-F42F6D5C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3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6F8D-1E98-074D-A6FE-929A2C28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Research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D53A-3C51-174D-8D7F-09A71D293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966"/>
            <a:ext cx="10515600" cy="274637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Sclerotinia sclerotiorum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is a necrotrophic fungus that kills plant host cells</a:t>
            </a:r>
          </a:p>
          <a:p>
            <a:pPr>
              <a:lnSpc>
                <a:spcPct val="10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There is no full resistance against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S. sclerotiorum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 more than 600 plant species</a:t>
            </a:r>
          </a:p>
          <a:p>
            <a:pPr>
              <a:lnSpc>
                <a:spcPct val="10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Plants engage in “chemical warfare” with pathogens by producing metabolites with antimicrobial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A53E0-10B7-6D43-9AAF-87E292410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C70A-7B81-3E41-8EAA-E124D4C73F26}" type="slidenum">
              <a:rPr lang="en-US" smtClean="0"/>
              <a:t>2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C3696F-94B6-3D4A-B566-90C6F1813641}"/>
              </a:ext>
            </a:extLst>
          </p:cNvPr>
          <p:cNvGrpSpPr/>
          <p:nvPr/>
        </p:nvGrpSpPr>
        <p:grpSpPr>
          <a:xfrm>
            <a:off x="422649" y="4227831"/>
            <a:ext cx="13043229" cy="2438451"/>
            <a:chOff x="422649" y="4476522"/>
            <a:chExt cx="13043229" cy="24384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5C3234B-649B-BA47-9E93-10CE3782354D}"/>
                </a:ext>
              </a:extLst>
            </p:cNvPr>
            <p:cNvGrpSpPr/>
            <p:nvPr/>
          </p:nvGrpSpPr>
          <p:grpSpPr>
            <a:xfrm>
              <a:off x="422649" y="4476522"/>
              <a:ext cx="11346701" cy="2303475"/>
              <a:chOff x="262921" y="3778022"/>
              <a:chExt cx="11346701" cy="2303475"/>
            </a:xfrm>
          </p:grpSpPr>
          <p:pic>
            <p:nvPicPr>
              <p:cNvPr id="6" name="Content Placeholder 4">
                <a:extLst>
                  <a:ext uri="{FF2B5EF4-FFF2-40B4-BE49-F238E27FC236}">
                    <a16:creationId xmlns:a16="http://schemas.microsoft.com/office/drawing/2014/main" id="{46496394-7B81-CC4B-A7E2-CABAF2280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954" y="3778022"/>
                <a:ext cx="2466753" cy="185313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8E5CC9-417F-F643-8CAC-8232DD49F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4741" y="3778022"/>
                <a:ext cx="2779700" cy="185313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0186024-FE60-2144-B888-0C716FA97F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495" t="6077" r="50703"/>
              <a:stretch/>
            </p:blipFill>
            <p:spPr>
              <a:xfrm>
                <a:off x="6065497" y="3784067"/>
                <a:ext cx="927132" cy="18470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B2B05A7-6EDD-714A-8781-53CAAA9E2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0150" y="3991400"/>
                <a:ext cx="3048000" cy="163975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021C7C8-B87F-6B44-BAEC-F3F5F6AF5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75671" y="3957803"/>
                <a:ext cx="1133951" cy="1673352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8B0153-0805-B947-89E4-0E1C0A55B815}"/>
                  </a:ext>
                </a:extLst>
              </p:cNvPr>
              <p:cNvSpPr/>
              <p:nvPr/>
            </p:nvSpPr>
            <p:spPr>
              <a:xfrm>
                <a:off x="262921" y="5711789"/>
                <a:ext cx="12121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>
                    <a:solidFill>
                      <a:prstClr val="black"/>
                    </a:solidFill>
                    <a:latin typeface="Trebuchet MS" panose="020B0603020202020204"/>
                  </a:rPr>
                  <a:t>Sunflower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873982-5176-0D4E-BE70-853346BD1FDB}"/>
                  </a:ext>
                </a:extLst>
              </p:cNvPr>
              <p:cNvSpPr/>
              <p:nvPr/>
            </p:nvSpPr>
            <p:spPr>
              <a:xfrm>
                <a:off x="2913145" y="5712165"/>
                <a:ext cx="1015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prstClr val="black"/>
                    </a:solidFill>
                    <a:latin typeface="Trebuchet MS" panose="020B0603020202020204"/>
                  </a:rPr>
                  <a:t>Tobacco</a:t>
                </a:r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9A2EB9-50B2-D04E-A66C-C4976C903C5C}"/>
                  </a:ext>
                </a:extLst>
              </p:cNvPr>
              <p:cNvSpPr/>
              <p:nvPr/>
            </p:nvSpPr>
            <p:spPr>
              <a:xfrm>
                <a:off x="5994464" y="5708642"/>
                <a:ext cx="8386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prstClr val="black"/>
                    </a:solidFill>
                    <a:latin typeface="Trebuchet MS" panose="020B0603020202020204"/>
                  </a:rPr>
                  <a:t>Carrot</a:t>
                </a:r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AA17396-B64F-4E40-8446-84DA8F149619}"/>
                  </a:ext>
                </a:extLst>
              </p:cNvPr>
              <p:cNvSpPr/>
              <p:nvPr/>
            </p:nvSpPr>
            <p:spPr>
              <a:xfrm>
                <a:off x="10362522" y="5711789"/>
                <a:ext cx="943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prstClr val="black"/>
                    </a:solidFill>
                    <a:latin typeface="Trebuchet MS" panose="020B0603020202020204"/>
                  </a:rPr>
                  <a:t>Tomato</a:t>
                </a:r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0DB769-DEE6-BB4A-8D5C-AFF32875FEB1}"/>
                </a:ext>
              </a:extLst>
            </p:cNvPr>
            <p:cNvSpPr/>
            <p:nvPr/>
          </p:nvSpPr>
          <p:spPr>
            <a:xfrm>
              <a:off x="7369878" y="6268642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>
                  <a:solidFill>
                    <a:prstClr val="black"/>
                  </a:solidFill>
                  <a:latin typeface="Trebuchet MS" panose="020B0603020202020204"/>
                </a:rPr>
                <a:t>Model plant </a:t>
              </a:r>
              <a:r>
                <a:rPr lang="en-US" i="1">
                  <a:solidFill>
                    <a:prstClr val="black"/>
                  </a:solidFill>
                  <a:latin typeface="Trebuchet MS" panose="020B0603020202020204"/>
                </a:rPr>
                <a:t>Arabidopsis </a:t>
              </a:r>
            </a:p>
            <a:p>
              <a:pPr lvl="0"/>
              <a:r>
                <a:rPr lang="en-US" i="1">
                  <a:solidFill>
                    <a:prstClr val="black"/>
                  </a:solidFill>
                  <a:latin typeface="Trebuchet MS" panose="020B0603020202020204"/>
                </a:rPr>
                <a:t>thaliana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684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E854-2A19-41E5-9AB6-5A45C27A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301620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Research Background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0B3EE-B0E7-4A5D-A02B-A227F63A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76" y="1507343"/>
            <a:ext cx="6659962" cy="5350657"/>
          </a:xfrm>
        </p:spPr>
        <p:txBody>
          <a:bodyPr anchor="t"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8600">
                <a:latin typeface="Arial" panose="020B0604020202020204" pitchFamily="34" charset="0"/>
                <a:cs typeface="Arial" panose="020B0604020202020204" pitchFamily="34" charset="0"/>
              </a:rPr>
              <a:t>Carrots (</a:t>
            </a:r>
            <a:r>
              <a:rPr lang="en-US" altLang="en-US" sz="8600" i="1">
                <a:latin typeface="Arial" panose="020B0604020202020204" pitchFamily="34" charset="0"/>
                <a:cs typeface="Arial" panose="020B0604020202020204" pitchFamily="34" charset="0"/>
              </a:rPr>
              <a:t>Daucus carota</a:t>
            </a:r>
            <a:r>
              <a:rPr lang="en-US" altLang="en-US" sz="8600">
                <a:latin typeface="Arial" panose="020B0604020202020204" pitchFamily="34" charset="0"/>
                <a:cs typeface="Arial" panose="020B0604020202020204" pitchFamily="34" charset="0"/>
              </a:rPr>
              <a:t>) produce antimicrobial falcarins</a:t>
            </a:r>
          </a:p>
          <a:p>
            <a:pPr>
              <a:lnSpc>
                <a:spcPct val="120000"/>
              </a:lnSpc>
            </a:pPr>
            <a:r>
              <a:rPr lang="en-US" altLang="en-US" sz="8600">
                <a:latin typeface="Arial" panose="020B0604020202020204" pitchFamily="34" charset="0"/>
                <a:cs typeface="Arial" panose="020B0604020202020204" pitchFamily="34" charset="0"/>
              </a:rPr>
              <a:t>Falcarinol and falcarindiol </a:t>
            </a:r>
          </a:p>
          <a:p>
            <a:pPr lvl="1">
              <a:lnSpc>
                <a:spcPct val="120000"/>
              </a:lnSpc>
            </a:pPr>
            <a:r>
              <a:rPr lang="en-US" altLang="en-US" sz="7000">
                <a:latin typeface="Arial" panose="020B0604020202020204" pitchFamily="34" charset="0"/>
                <a:cs typeface="Arial" panose="020B0604020202020204" pitchFamily="34" charset="0"/>
              </a:rPr>
              <a:t>Most common falcarins found in carrot skin</a:t>
            </a:r>
            <a:endParaRPr lang="en-US" sz="7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en-US" sz="8600">
                <a:latin typeface="Arial" panose="020B0604020202020204" pitchFamily="34" charset="0"/>
                <a:cs typeface="Arial" panose="020B0604020202020204" pitchFamily="34" charset="0"/>
              </a:rPr>
              <a:t>Jasmonic acid </a:t>
            </a:r>
          </a:p>
          <a:p>
            <a:pPr lvl="1">
              <a:lnSpc>
                <a:spcPct val="120000"/>
              </a:lnSpc>
            </a:pPr>
            <a:r>
              <a:rPr lang="en-US" altLang="en-US" sz="7000">
                <a:latin typeface="Arial" panose="020B0604020202020204" pitchFamily="34" charset="0"/>
                <a:cs typeface="Arial" panose="020B0604020202020204" pitchFamily="34" charset="0"/>
              </a:rPr>
              <a:t>Signaling molecule</a:t>
            </a:r>
          </a:p>
          <a:p>
            <a:pPr lvl="1">
              <a:lnSpc>
                <a:spcPct val="120000"/>
              </a:lnSpc>
            </a:pPr>
            <a:r>
              <a:rPr lang="en-US" altLang="en-US" sz="7000">
                <a:latin typeface="Arial" panose="020B0604020202020204" pitchFamily="34" charset="0"/>
                <a:cs typeface="Arial" panose="020B0604020202020204" pitchFamily="34" charset="0"/>
              </a:rPr>
              <a:t>Prepares plants to defend themselves against pathogens</a:t>
            </a:r>
          </a:p>
          <a:p>
            <a:pPr lvl="1">
              <a:lnSpc>
                <a:spcPct val="120000"/>
              </a:lnSpc>
            </a:pPr>
            <a:endParaRPr lang="en-US" altLang="en-US" sz="7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937CD-ED41-2141-BFEF-5CBE41A6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32BAC-29DD-4B51-A27E-2FA43022D78D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2" descr="https://lh4.googleusercontent.com/BI_c6hBXmFnNCzH32YrObOS7ojjpJqVsjEInnZrtPa456WVqlCuN8V0Aqu0U_nyLWYDcLJcBv3ri9dzArmCX6MY4aFCE2jloEejyyDE1GEnidU_ungVqDkaAuyyk4VgUinuGYAdJnp8">
            <a:extLst>
              <a:ext uri="{FF2B5EF4-FFF2-40B4-BE49-F238E27FC236}">
                <a16:creationId xmlns:a16="http://schemas.microsoft.com/office/drawing/2014/main" id="{B5B8E1D9-0F7D-4C03-B474-E0FDA8046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427" y="1122522"/>
            <a:ext cx="3767943" cy="152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DD718F-C6B0-442A-AE5C-B80812454439}"/>
              </a:ext>
            </a:extLst>
          </p:cNvPr>
          <p:cNvSpPr txBox="1"/>
          <p:nvPr/>
        </p:nvSpPr>
        <p:spPr>
          <a:xfrm>
            <a:off x="9313153" y="1648813"/>
            <a:ext cx="1598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Falcarinol</a:t>
            </a:r>
          </a:p>
        </p:txBody>
      </p:sp>
      <p:pic>
        <p:nvPicPr>
          <p:cNvPr id="13" name="Picture 4" descr="https://lh5.googleusercontent.com/xasGh_SiN_z54_sw7IEh4s3Ic9qglMKJtf1jx0YEH8kgz8TcbteiyI00aygvAz4gXMb8eZygw5dEM6-jbtmzXKky7CDTqgUUPgEtMDzP8ZyyL75GY89IkoTs_hI-7inIiZoInNzZtF0">
            <a:extLst>
              <a:ext uri="{FF2B5EF4-FFF2-40B4-BE49-F238E27FC236}">
                <a16:creationId xmlns:a16="http://schemas.microsoft.com/office/drawing/2014/main" id="{C9723FDC-777B-447C-B034-AAFA13695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428" y="2650389"/>
            <a:ext cx="3910453" cy="15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CE3F9C-D0CF-4C64-9312-E7E82CFBA364}"/>
              </a:ext>
            </a:extLst>
          </p:cNvPr>
          <p:cNvSpPr txBox="1"/>
          <p:nvPr/>
        </p:nvSpPr>
        <p:spPr>
          <a:xfrm>
            <a:off x="9313153" y="3247006"/>
            <a:ext cx="1762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Falcarindiol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5FE214-15F3-9C49-9368-5F8B4C722775}"/>
              </a:ext>
            </a:extLst>
          </p:cNvPr>
          <p:cNvSpPr txBox="1"/>
          <p:nvPr/>
        </p:nvSpPr>
        <p:spPr>
          <a:xfrm>
            <a:off x="9313153" y="5512135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Jasmonic Acid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FB3C76-B733-BA4D-91AD-FA82B6967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419" y="4760546"/>
            <a:ext cx="19939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2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A059-C755-4D2A-BF77-40DF0953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3" y="436336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FA591-A05E-1149-A473-EE5999DF9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32BAC-29DD-4B51-A27E-2FA43022D78D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F0369C-55FC-7B40-9D81-A8E09D1C59A3}"/>
                  </a:ext>
                </a:extLst>
              </p14:cNvPr>
              <p14:cNvContentPartPr/>
              <p14:nvPr/>
            </p14:nvContentPartPr>
            <p14:xfrm>
              <a:off x="5579301" y="3050723"/>
              <a:ext cx="1095480" cy="491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F0369C-55FC-7B40-9D81-A8E09D1C59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1301" y="2942723"/>
                <a:ext cx="131112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199938-3DEE-2C4E-9A0D-72D784D274EC}"/>
                  </a:ext>
                </a:extLst>
              </p14:cNvPr>
              <p14:cNvContentPartPr/>
              <p14:nvPr/>
            </p14:nvContentPartPr>
            <p14:xfrm>
              <a:off x="6125140" y="3137203"/>
              <a:ext cx="777240" cy="20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199938-3DEE-2C4E-9A0D-72D784D274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4166" y="3106243"/>
                <a:ext cx="838468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805FFEA-1F51-F54E-9ADD-05A7B2CBAAF6}"/>
                  </a:ext>
                </a:extLst>
              </p14:cNvPr>
              <p14:cNvContentPartPr/>
              <p14:nvPr/>
            </p14:nvContentPartPr>
            <p14:xfrm>
              <a:off x="5585860" y="3369043"/>
              <a:ext cx="187560" cy="25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05FFEA-1F51-F54E-9ADD-05A7B2CBAA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54900" y="3338083"/>
                <a:ext cx="2487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2C9BFE0-94E0-A947-ACB3-E9E133E20420}"/>
                  </a:ext>
                </a:extLst>
              </p14:cNvPr>
              <p14:cNvContentPartPr/>
              <p14:nvPr/>
            </p14:nvContentPartPr>
            <p14:xfrm>
              <a:off x="5851900" y="3378043"/>
              <a:ext cx="457200" cy="23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2C9BFE0-94E0-A947-ACB3-E9E133E204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20940" y="3346599"/>
                <a:ext cx="518400" cy="85556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117D173-4226-834B-AFBF-17749EC9940E}"/>
              </a:ext>
            </a:extLst>
          </p:cNvPr>
          <p:cNvGrpSpPr/>
          <p:nvPr/>
        </p:nvGrpSpPr>
        <p:grpSpPr>
          <a:xfrm>
            <a:off x="5906980" y="3375883"/>
            <a:ext cx="751320" cy="16200"/>
            <a:chOff x="5906980" y="3375883"/>
            <a:chExt cx="751320" cy="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C08B4-71E6-CC48-9E81-14309376A343}"/>
                    </a:ext>
                  </a:extLst>
                </p14:cNvPr>
                <p14:cNvContentPartPr/>
                <p14:nvPr/>
              </p14:nvContentPartPr>
              <p14:xfrm>
                <a:off x="6281380" y="3380203"/>
                <a:ext cx="376920" cy="1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C08B4-71E6-CC48-9E81-14309376A3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50420" y="3349243"/>
                  <a:ext cx="438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23B59D-0D08-4F4E-A75A-4690D9289F08}"/>
                    </a:ext>
                  </a:extLst>
                </p14:cNvPr>
                <p14:cNvContentPartPr/>
                <p14:nvPr/>
              </p14:nvContentPartPr>
              <p14:xfrm>
                <a:off x="5906980" y="3375883"/>
                <a:ext cx="156600" cy="9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23B59D-0D08-4F4E-A75A-4690D9289F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76020" y="3344923"/>
                  <a:ext cx="2178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C21888-0B95-8443-AD7B-892BAA1E3AC9}"/>
              </a:ext>
            </a:extLst>
          </p:cNvPr>
          <p:cNvGrpSpPr/>
          <p:nvPr/>
        </p:nvGrpSpPr>
        <p:grpSpPr>
          <a:xfrm>
            <a:off x="5801500" y="3363283"/>
            <a:ext cx="9720" cy="8280"/>
            <a:chOff x="5801500" y="3363283"/>
            <a:chExt cx="9720" cy="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786DF9-F4D1-CD4C-BA95-6AB0ABB3FE77}"/>
                    </a:ext>
                  </a:extLst>
                </p14:cNvPr>
                <p14:cNvContentPartPr/>
                <p14:nvPr/>
              </p14:nvContentPartPr>
              <p14:xfrm>
                <a:off x="5801500" y="3363283"/>
                <a:ext cx="2520" cy="3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786DF9-F4D1-CD4C-BA95-6AB0ABB3FE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86020" y="3349210"/>
                  <a:ext cx="33120" cy="314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14F7F2-1052-744F-B083-567448664A9E}"/>
                    </a:ext>
                  </a:extLst>
                </p14:cNvPr>
                <p14:cNvContentPartPr/>
                <p14:nvPr/>
              </p14:nvContentPartPr>
              <p14:xfrm>
                <a:off x="5804020" y="3364363"/>
                <a:ext cx="2520" cy="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14F7F2-1052-744F-B083-567448664A9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88540" y="3350818"/>
                  <a:ext cx="33120" cy="29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2BAFCA-800A-764A-AD59-CE7EE2154072}"/>
                    </a:ext>
                  </a:extLst>
                </p14:cNvPr>
                <p14:cNvContentPartPr/>
                <p14:nvPr/>
              </p14:nvContentPartPr>
              <p14:xfrm>
                <a:off x="5806180" y="3369043"/>
                <a:ext cx="252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2BAFCA-800A-764A-AD59-CE7EE21540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2635" y="3353563"/>
                  <a:ext cx="29295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FF23F57-EEB0-0C4D-AF73-6661A5359F53}"/>
                    </a:ext>
                  </a:extLst>
                </p14:cNvPr>
                <p14:cNvContentPartPr/>
                <p14:nvPr/>
              </p14:nvContentPartPr>
              <p14:xfrm>
                <a:off x="5808340" y="3369043"/>
                <a:ext cx="2520" cy="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F23F57-EEB0-0C4D-AF73-6661A5359F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2860" y="3353563"/>
                  <a:ext cx="33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CCB0F7-617C-844B-B0A6-A8B746CA2218}"/>
                    </a:ext>
                  </a:extLst>
                </p14:cNvPr>
                <p14:cNvContentPartPr/>
                <p14:nvPr/>
              </p14:nvContentPartPr>
              <p14:xfrm>
                <a:off x="5810860" y="3364363"/>
                <a:ext cx="360" cy="2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CCB0F7-617C-844B-B0A6-A8B746CA22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5380" y="3350818"/>
                  <a:ext cx="30960" cy="2929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969DD60-B310-1543-A234-79EC4BBBFC71}"/>
                  </a:ext>
                </a:extLst>
              </p14:cNvPr>
              <p14:cNvContentPartPr/>
              <p14:nvPr/>
            </p14:nvContentPartPr>
            <p14:xfrm>
              <a:off x="9236910" y="3517193"/>
              <a:ext cx="375480" cy="88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969DD60-B310-1543-A234-79EC4BBBFC7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05950" y="3486233"/>
                <a:ext cx="436680" cy="14976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959EC28F-5A50-FE48-BB0B-142970C6E26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0" y="1303888"/>
            <a:ext cx="10655300" cy="596900"/>
          </a:xfrm>
          <a:prstGeom prst="rect">
            <a:avLst/>
          </a:prstGeom>
        </p:spPr>
      </p:pic>
      <p:pic>
        <p:nvPicPr>
          <p:cNvPr id="33" name="Picture 32" descr="A close-up of a bottle&#10;&#10;Description automatically generated with medium confidence">
            <a:extLst>
              <a:ext uri="{FF2B5EF4-FFF2-40B4-BE49-F238E27FC236}">
                <a16:creationId xmlns:a16="http://schemas.microsoft.com/office/drawing/2014/main" id="{199C6CFC-4C57-AA4A-AD92-1EAF0CFE53E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68" y="1963767"/>
            <a:ext cx="1612900" cy="1498600"/>
          </a:xfrm>
          <a:prstGeom prst="rect">
            <a:avLst/>
          </a:prstGeom>
        </p:spPr>
      </p:pic>
      <p:pic>
        <p:nvPicPr>
          <p:cNvPr id="37" name="Picture 36" descr="A close-up of a bottle&#10;&#10;Description automatically generated with medium confidence">
            <a:extLst>
              <a:ext uri="{FF2B5EF4-FFF2-40B4-BE49-F238E27FC236}">
                <a16:creationId xmlns:a16="http://schemas.microsoft.com/office/drawing/2014/main" id="{F8618F80-5230-4BB1-BC95-4356AA38261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68" y="4182341"/>
            <a:ext cx="1612900" cy="1498600"/>
          </a:xfrm>
          <a:prstGeom prst="rect">
            <a:avLst/>
          </a:prstGeom>
        </p:spPr>
      </p:pic>
      <p:pic>
        <p:nvPicPr>
          <p:cNvPr id="41" name="Picture 40" descr="A picture containing lamp&#10;&#10;Description automatically generated">
            <a:extLst>
              <a:ext uri="{FF2B5EF4-FFF2-40B4-BE49-F238E27FC236}">
                <a16:creationId xmlns:a16="http://schemas.microsoft.com/office/drawing/2014/main" id="{E07CA104-01B3-EC49-88FF-64FC78F1111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45" y="2367394"/>
            <a:ext cx="672621" cy="35661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60D268-AD7D-4BDE-BC0B-C5E88CECEFD0}"/>
              </a:ext>
            </a:extLst>
          </p:cNvPr>
          <p:cNvSpPr txBox="1"/>
          <p:nvPr/>
        </p:nvSpPr>
        <p:spPr>
          <a:xfrm>
            <a:off x="5495718" y="3385371"/>
            <a:ext cx="1878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Mock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CB321F-FBF7-445E-B9BE-5C482AB5C748}"/>
              </a:ext>
            </a:extLst>
          </p:cNvPr>
          <p:cNvSpPr txBox="1"/>
          <p:nvPr/>
        </p:nvSpPr>
        <p:spPr>
          <a:xfrm>
            <a:off x="5245102" y="5618029"/>
            <a:ext cx="1878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Jasmonic acid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6D6A44E-2B49-4341-A420-C9ECB7FCD9F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0" y="2367394"/>
            <a:ext cx="3263900" cy="3073286"/>
          </a:xfrm>
          <a:prstGeom prst="rect">
            <a:avLst/>
          </a:prstGeom>
        </p:spPr>
      </p:pic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29CFCCA3-9BC8-B24D-80C8-D819679057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21" y="3997821"/>
            <a:ext cx="3343923" cy="2350008"/>
          </a:xfrm>
          <a:prstGeom prst="rect">
            <a:avLst/>
          </a:prstGeom>
        </p:spPr>
      </p:pic>
      <p:pic>
        <p:nvPicPr>
          <p:cNvPr id="10" name="Picture 9" descr="A picture containing electronics, printer, white, projector&#10;&#10;Description automatically generated">
            <a:extLst>
              <a:ext uri="{FF2B5EF4-FFF2-40B4-BE49-F238E27FC236}">
                <a16:creationId xmlns:a16="http://schemas.microsoft.com/office/drawing/2014/main" id="{3153C746-7CA7-B847-8003-2178A2B1379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98" y="1784341"/>
            <a:ext cx="3344972" cy="22101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A2C535-A30A-5142-A300-50C0C3A48D59}"/>
              </a:ext>
            </a:extLst>
          </p:cNvPr>
          <p:cNvSpPr txBox="1"/>
          <p:nvPr/>
        </p:nvSpPr>
        <p:spPr>
          <a:xfrm>
            <a:off x="7934721" y="3784045"/>
            <a:ext cx="35429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Gas Chromatography-Flame Ionization Detector (FID)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D051E5-087B-424F-AC07-9DF63503E4EE}"/>
              </a:ext>
            </a:extLst>
          </p:cNvPr>
          <p:cNvSpPr txBox="1"/>
          <p:nvPr/>
        </p:nvSpPr>
        <p:spPr>
          <a:xfrm>
            <a:off x="7936698" y="1857727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RT-qPCR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1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D3E1-0484-E442-8220-D07D1788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5F09-F1D1-2E4E-A293-D609AB56F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1825625"/>
            <a:ext cx="5257800" cy="4351338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Folders were a mess with excessive excel sheets 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Hard to figure out which excel sheets were for which project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0B73D-D043-3A42-B994-5C6203D1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63" y="1690688"/>
            <a:ext cx="6205537" cy="4486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D1474-92E1-0D48-A88F-0479BB64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01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B2ED-C010-6349-99F2-8E56BC1D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05FB3-E44A-C249-8E78-1BBB628F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Clean raw data from gas chromatography-flame ionization detector (GC-FID)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Execution of clean raw data to give statistical analysis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Organize all the excel sheet or csv files from each experiment and combine into one folder.</a:t>
            </a:r>
          </a:p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17E1A-DDD0-0748-B487-132ED32D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0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C17B-523E-E542-B7DA-9E1E2B7A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Cleaning Raw Data for the Python Script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DFA3F5-09A0-9344-B5B0-46F69FAD4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84567"/>
            <a:ext cx="5257800" cy="40048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CB8C36-A510-4F47-98FB-DF4498802F2E}"/>
              </a:ext>
            </a:extLst>
          </p:cNvPr>
          <p:cNvSpPr txBox="1"/>
          <p:nvPr/>
        </p:nvSpPr>
        <p:spPr>
          <a:xfrm>
            <a:off x="838199" y="1984566"/>
            <a:ext cx="52577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OpenRefine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to clean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Necessary for specific things needed to analyze and not confuse any other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Converted to csv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C83D9C-53B2-EC4D-9A10-F1D70F5F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3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3C76-D531-4942-957D-0665713C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Clean vs Raw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B8274-AAC0-9941-A22B-8CD41C33C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174"/>
            <a:ext cx="5257800" cy="4206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C1437-B141-5148-91B4-2A70DC76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8174"/>
            <a:ext cx="5367026" cy="31024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4B0E4-0ADC-6840-89D1-F41ACC1B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5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8C1D-982C-984A-AE8F-FC6EEB4F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Final Product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4060231-AC56-FF4E-B355-A9A13B7EE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2864644"/>
            <a:ext cx="8902700" cy="22733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6AF27-5C6F-7A4B-88E1-A82CE883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A67C-A471-E742-A3D5-399D99EF96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6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Microsoft Macintosh PowerPoint</Application>
  <PresentationFormat>Widescreen</PresentationFormat>
  <Paragraphs>95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Trebuchet MS</vt:lpstr>
      <vt:lpstr>Office Theme</vt:lpstr>
      <vt:lpstr>Cleaning, Organizing, &amp; Executing Raw Data</vt:lpstr>
      <vt:lpstr>Research Background</vt:lpstr>
      <vt:lpstr>Research Background</vt:lpstr>
      <vt:lpstr>Methods</vt:lpstr>
      <vt:lpstr>Entropy</vt:lpstr>
      <vt:lpstr>Goal</vt:lpstr>
      <vt:lpstr>Cleaning Raw Data for the Python Script</vt:lpstr>
      <vt:lpstr>Clean vs Raw</vt:lpstr>
      <vt:lpstr>Final Product</vt:lpstr>
      <vt:lpstr>Results</vt:lpstr>
      <vt:lpstr>R-Script (thank you Trevor and Josh!)</vt:lpstr>
      <vt:lpstr>Data</vt:lpstr>
      <vt:lpstr>Organization of Data per Experiment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Melchor</dc:creator>
  <cp:lastModifiedBy>Alexander Melchor</cp:lastModifiedBy>
  <cp:revision>1</cp:revision>
  <dcterms:created xsi:type="dcterms:W3CDTF">2021-05-03T17:03:50Z</dcterms:created>
  <dcterms:modified xsi:type="dcterms:W3CDTF">2021-05-11T14:49:23Z</dcterms:modified>
</cp:coreProperties>
</file>